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3" r:id="rId6"/>
    <p:sldId id="264" r:id="rId7"/>
    <p:sldId id="266" r:id="rId8"/>
    <p:sldId id="267" r:id="rId9"/>
    <p:sldId id="268" r:id="rId10"/>
    <p:sldId id="288" r:id="rId11"/>
    <p:sldId id="269" r:id="rId12"/>
    <p:sldId id="260" r:id="rId13"/>
    <p:sldId id="261" r:id="rId14"/>
    <p:sldId id="270" r:id="rId15"/>
    <p:sldId id="271" r:id="rId16"/>
    <p:sldId id="272" r:id="rId17"/>
    <p:sldId id="265" r:id="rId18"/>
    <p:sldId id="273" r:id="rId19"/>
    <p:sldId id="274" r:id="rId20"/>
    <p:sldId id="289"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D9AF53DD-A9AD-4636-8044-A98B23669FF2}" type="datetimeFigureOut">
              <a:rPr lang="fa-IR" smtClean="0"/>
              <a:t>06/16/1435</a:t>
            </a:fld>
            <a:endParaRPr lang="fa-IR"/>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fa-IR"/>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79573976-A8F5-4BDB-97B6-4C8B978873FF}" type="slidenum">
              <a:rPr lang="fa-IR" smtClean="0"/>
              <a:t>‹#›</a:t>
            </a:fld>
            <a:endParaRPr lang="fa-I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D9AF53DD-A9AD-4636-8044-A98B23669FF2}" type="datetimeFigureOut">
              <a:rPr lang="fa-IR" smtClean="0"/>
              <a:t>06/16/1435</a:t>
            </a:fld>
            <a:endParaRPr lang="fa-IR"/>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fa-IR"/>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79573976-A8F5-4BDB-97B6-4C8B978873FF}" type="slidenum">
              <a:rPr lang="fa-IR" smtClean="0"/>
              <a:t>‹#›</a:t>
            </a:fld>
            <a:endParaRPr lang="fa-IR"/>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D9AF53DD-A9AD-4636-8044-A98B23669FF2}" type="datetimeFigureOut">
              <a:rPr lang="fa-IR" smtClean="0"/>
              <a:t>06/16/1435</a:t>
            </a:fld>
            <a:endParaRPr lang="fa-IR"/>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fa-IR"/>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79573976-A8F5-4BDB-97B6-4C8B978873FF}" type="slidenum">
              <a:rPr lang="fa-IR" smtClean="0"/>
              <a:t>‹#›</a:t>
            </a:fld>
            <a:endParaRPr lang="fa-IR"/>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D9AF53DD-A9AD-4636-8044-A98B23669FF2}" type="datetimeFigureOut">
              <a:rPr lang="fa-IR" smtClean="0"/>
              <a:t>06/16/1435</a:t>
            </a:fld>
            <a:endParaRPr lang="fa-IR"/>
          </a:p>
        </p:txBody>
      </p:sp>
      <p:sp>
        <p:nvSpPr>
          <p:cNvPr id="5" name="Footer Placeholder 4"/>
          <p:cNvSpPr>
            <a:spLocks noGrp="1"/>
          </p:cNvSpPr>
          <p:nvPr>
            <p:ph type="ftr" sz="quarter" idx="11"/>
          </p:nvPr>
        </p:nvSpPr>
        <p:spPr>
          <a:xfrm rot="900000">
            <a:off x="3103620" y="6177546"/>
            <a:ext cx="2392237" cy="365125"/>
          </a:xfrm>
        </p:spPr>
        <p:txBody>
          <a:bodyPr/>
          <a:lstStyle/>
          <a:p>
            <a:endParaRPr lang="fa-IR"/>
          </a:p>
        </p:txBody>
      </p:sp>
      <p:sp>
        <p:nvSpPr>
          <p:cNvPr id="6" name="Slide Number Placeholder 5"/>
          <p:cNvSpPr>
            <a:spLocks noGrp="1"/>
          </p:cNvSpPr>
          <p:nvPr>
            <p:ph type="sldNum" sz="quarter" idx="12"/>
          </p:nvPr>
        </p:nvSpPr>
        <p:spPr>
          <a:xfrm rot="900000">
            <a:off x="1265370" y="300797"/>
            <a:ext cx="2287319" cy="365125"/>
          </a:xfrm>
        </p:spPr>
        <p:txBody>
          <a:bodyPr/>
          <a:lstStyle/>
          <a:p>
            <a:fld id="{79573976-A8F5-4BDB-97B6-4C8B978873FF}" type="slidenum">
              <a:rPr lang="fa-IR" smtClean="0"/>
              <a:t>‹#›</a:t>
            </a:fld>
            <a:endParaRPr lang="fa-IR"/>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D9AF53DD-A9AD-4636-8044-A98B23669FF2}" type="datetimeFigureOut">
              <a:rPr lang="fa-IR" smtClean="0"/>
              <a:t>06/16/1435</a:t>
            </a:fld>
            <a:endParaRPr lang="fa-IR"/>
          </a:p>
        </p:txBody>
      </p:sp>
      <p:sp>
        <p:nvSpPr>
          <p:cNvPr id="5" name="Footer Placeholder 4"/>
          <p:cNvSpPr>
            <a:spLocks noGrp="1"/>
          </p:cNvSpPr>
          <p:nvPr>
            <p:ph type="ftr" sz="quarter" idx="11"/>
          </p:nvPr>
        </p:nvSpPr>
        <p:spPr>
          <a:xfrm rot="900000">
            <a:off x="7056965" y="3170795"/>
            <a:ext cx="1926305" cy="365125"/>
          </a:xfrm>
        </p:spPr>
        <p:txBody>
          <a:bodyPr/>
          <a:lstStyle/>
          <a:p>
            <a:endParaRPr lang="fa-IR"/>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79573976-A8F5-4BDB-97B6-4C8B978873FF}" type="slidenum">
              <a:rPr lang="fa-IR" smtClean="0"/>
              <a:t>‹#›</a:t>
            </a:fld>
            <a:endParaRPr lang="fa-IR"/>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D9AF53DD-A9AD-4636-8044-A98B23669FF2}" type="datetimeFigureOut">
              <a:rPr lang="fa-IR" smtClean="0"/>
              <a:t>06/16/1435</a:t>
            </a:fld>
            <a:endParaRPr lang="fa-IR"/>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fa-IR"/>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79573976-A8F5-4BDB-97B6-4C8B978873FF}" type="slidenum">
              <a:rPr lang="fa-IR" smtClean="0"/>
              <a:t>‹#›</a:t>
            </a:fld>
            <a:endParaRPr lang="fa-IR"/>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D9AF53DD-A9AD-4636-8044-A98B23669FF2}" type="datetimeFigureOut">
              <a:rPr lang="fa-IR" smtClean="0"/>
              <a:t>06/16/1435</a:t>
            </a:fld>
            <a:endParaRPr lang="fa-IR"/>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fa-IR"/>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79573976-A8F5-4BDB-97B6-4C8B978873FF}" type="slidenum">
              <a:rPr lang="fa-IR" smtClean="0"/>
              <a:t>‹#›</a:t>
            </a:fld>
            <a:endParaRPr lang="fa-IR"/>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D9AF53DD-A9AD-4636-8044-A98B23669FF2}" type="datetimeFigureOut">
              <a:rPr lang="fa-IR" smtClean="0"/>
              <a:t>06/16/1435</a:t>
            </a:fld>
            <a:endParaRPr lang="fa-IR"/>
          </a:p>
        </p:txBody>
      </p:sp>
      <p:sp>
        <p:nvSpPr>
          <p:cNvPr id="4" name="Footer Placeholder 3"/>
          <p:cNvSpPr>
            <a:spLocks noGrp="1"/>
          </p:cNvSpPr>
          <p:nvPr>
            <p:ph type="ftr" sz="quarter" idx="11"/>
          </p:nvPr>
        </p:nvSpPr>
        <p:spPr>
          <a:xfrm rot="900000">
            <a:off x="2493721" y="6101033"/>
            <a:ext cx="3052113" cy="365125"/>
          </a:xfrm>
        </p:spPr>
        <p:txBody>
          <a:bodyPr/>
          <a:lstStyle/>
          <a:p>
            <a:endParaRPr lang="fa-IR"/>
          </a:p>
        </p:txBody>
      </p:sp>
      <p:sp>
        <p:nvSpPr>
          <p:cNvPr id="5" name="Slide Number Placeholder 4"/>
          <p:cNvSpPr>
            <a:spLocks noGrp="1"/>
          </p:cNvSpPr>
          <p:nvPr>
            <p:ph type="sldNum" sz="quarter" idx="12"/>
          </p:nvPr>
        </p:nvSpPr>
        <p:spPr>
          <a:xfrm rot="900000">
            <a:off x="1261872" y="301752"/>
            <a:ext cx="2286000" cy="365125"/>
          </a:xfrm>
        </p:spPr>
        <p:txBody>
          <a:bodyPr/>
          <a:lstStyle/>
          <a:p>
            <a:fld id="{79573976-A8F5-4BDB-97B6-4C8B978873FF}" type="slidenum">
              <a:rPr lang="fa-IR" smtClean="0"/>
              <a:t>‹#›</a:t>
            </a:fld>
            <a:endParaRPr lang="fa-IR"/>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D9AF53DD-A9AD-4636-8044-A98B23669FF2}" type="datetimeFigureOut">
              <a:rPr lang="fa-IR" smtClean="0"/>
              <a:t>06/16/1435</a:t>
            </a:fld>
            <a:endParaRPr lang="fa-IR"/>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fa-IR"/>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79573976-A8F5-4BDB-97B6-4C8B978873FF}" type="slidenum">
              <a:rPr lang="fa-IR" smtClean="0"/>
              <a:t>‹#›</a:t>
            </a:fld>
            <a:endParaRPr lang="fa-IR"/>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D9AF53DD-A9AD-4636-8044-A98B23669FF2}" type="datetimeFigureOut">
              <a:rPr lang="fa-IR" smtClean="0"/>
              <a:t>06/16/1435</a:t>
            </a:fld>
            <a:endParaRPr lang="fa-IR"/>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fa-IR"/>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79573976-A8F5-4BDB-97B6-4C8B978873FF}" type="slidenum">
              <a:rPr lang="fa-IR" smtClean="0"/>
              <a:t>‹#›</a:t>
            </a:fld>
            <a:endParaRPr lang="fa-IR"/>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D9AF53DD-A9AD-4636-8044-A98B23669FF2}" type="datetimeFigureOut">
              <a:rPr lang="fa-IR" smtClean="0"/>
              <a:t>06/16/1435</a:t>
            </a:fld>
            <a:endParaRPr lang="fa-IR"/>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fa-IR"/>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79573976-A8F5-4BDB-97B6-4C8B978873FF}" type="slidenum">
              <a:rPr lang="fa-IR" smtClean="0"/>
              <a:t>‹#›</a:t>
            </a:fld>
            <a:endParaRPr lang="fa-IR"/>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D9AF53DD-A9AD-4636-8044-A98B23669FF2}" type="datetimeFigureOut">
              <a:rPr lang="fa-IR" smtClean="0"/>
              <a:t>06/16/1435</a:t>
            </a:fld>
            <a:endParaRPr lang="fa-IR"/>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79573976-A8F5-4BDB-97B6-4C8B978873FF}" type="slidenum">
              <a:rPr lang="fa-IR" smtClean="0"/>
              <a:t>‹#›</a:t>
            </a:fld>
            <a:endParaRPr lang="fa-I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iming>
    <p:tnLst>
      <p:par>
        <p:cTn id="1" dur="indefinite" restart="never" nodeType="tmRoot"/>
      </p:par>
    </p:tnLst>
  </p:timing>
  <p:txStyles>
    <p:titleStyle>
      <a:lvl1pPr algn="r" defTabSz="914400" rtl="1"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r" defTabSz="914400" rtl="1"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r" defTabSz="914400" rtl="1"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r" defTabSz="914400" rtl="1"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r" defTabSz="914400" rtl="1"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r" defTabSz="914400" rtl="1"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fa.wikipedia.org/wiki/%D8%AC%D9%87%D8%B4_%DB%8C%D8%A7%D9%81%D8%AA%D9%87" TargetMode="External"/><Relationship Id="rId2" Type="http://schemas.openxmlformats.org/officeDocument/2006/relationships/hyperlink" Target="http://fa.wikipedia.org/wiki/%D9%85%D9%88%D8%AC%D9%88%D8%AF_%D8%B2%D9%86%D8%AF%D9%87"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900000">
            <a:off x="717435" y="4176173"/>
            <a:ext cx="5985159" cy="1606102"/>
          </a:xfrm>
        </p:spPr>
        <p:txBody>
          <a:bodyPr>
            <a:normAutofit fontScale="90000"/>
          </a:bodyPr>
          <a:lstStyle/>
          <a:p>
            <a:r>
              <a:rPr lang="ar-SA" b="1" dirty="0">
                <a:effectLst/>
              </a:rPr>
              <a:t>فصل سوم</a:t>
            </a:r>
            <a:r>
              <a:rPr lang="en-US" dirty="0">
                <a:effectLst/>
              </a:rPr>
              <a:t/>
            </a:r>
            <a:br>
              <a:rPr lang="en-US" dirty="0">
                <a:effectLst/>
              </a:rPr>
            </a:br>
            <a:r>
              <a:rPr lang="ar-SA" b="1" dirty="0">
                <a:effectLst/>
              </a:rPr>
              <a:t> </a:t>
            </a:r>
            <a:r>
              <a:rPr lang="fa-IR" b="1" dirty="0">
                <a:effectLst/>
              </a:rPr>
              <a:t>متابولومیکس گیاهان دارویی </a:t>
            </a:r>
            <a:endParaRPr lang="fa-IR" dirty="0"/>
          </a:p>
        </p:txBody>
      </p:sp>
    </p:spTree>
    <p:extLst>
      <p:ext uri="{BB962C8B-B14F-4D97-AF65-F5344CB8AC3E}">
        <p14:creationId xmlns:p14="http://schemas.microsoft.com/office/powerpoint/2010/main" val="390448092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052736"/>
            <a:ext cx="7637212" cy="5040560"/>
          </a:xfrm>
        </p:spPr>
      </p:pic>
    </p:spTree>
    <p:extLst>
      <p:ext uri="{BB962C8B-B14F-4D97-AF65-F5344CB8AC3E}">
        <p14:creationId xmlns:p14="http://schemas.microsoft.com/office/powerpoint/2010/main" val="77599212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ar-SA" dirty="0">
                <a:effectLst/>
                <a:cs typeface="B Titr" pitchFamily="2" charset="-78"/>
              </a:rPr>
              <a:t>. قیمت این قبیل ترکیبات به طور میانگین دو دلار در هر کیلو بوده و تولید آنها در حجم انبوه امکان پذیر است.  البته برخی از متابولیت های اولیه مانند میواینوزیتول و بتاکاروتن گران هستند که علت قیمت بالای آنها، سختی استخراج و تخلیص آنها می باشد.</a:t>
            </a:r>
            <a:endParaRPr lang="en-US" dirty="0">
              <a:effectLst/>
              <a:cs typeface="B Titr" pitchFamily="2" charset="-78"/>
            </a:endParaRPr>
          </a:p>
          <a:p>
            <a:endParaRPr lang="fa-IR" dirty="0"/>
          </a:p>
        </p:txBody>
      </p:sp>
    </p:spTree>
    <p:extLst>
      <p:ext uri="{BB962C8B-B14F-4D97-AF65-F5344CB8AC3E}">
        <p14:creationId xmlns:p14="http://schemas.microsoft.com/office/powerpoint/2010/main" val="275960425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SA" dirty="0">
                <a:effectLst/>
                <a:cs typeface="B Titr" pitchFamily="2" charset="-78"/>
              </a:rPr>
              <a:t>متابولیت های اولیه</a:t>
            </a:r>
            <a:endParaRPr lang="en-US" dirty="0">
              <a:effectLst/>
              <a:cs typeface="B Titr" pitchFamily="2" charset="-78"/>
            </a:endParaRPr>
          </a:p>
          <a:p>
            <a:pPr algn="just"/>
            <a:r>
              <a:rPr lang="ar-SA" dirty="0">
                <a:effectLst/>
                <a:cs typeface="B Titr" pitchFamily="2" charset="-78"/>
              </a:rPr>
              <a:t>متابولیت های اولیه مستقیماً در رشد و متابولیسم درگیر هستند و شامل کربوهیدرات ها، لیپیدها، پروتئین ها و اسیدهای نوکلئیک می شوند.</a:t>
            </a:r>
            <a:endParaRPr lang="fa-IR" dirty="0">
              <a:cs typeface="B Titr" pitchFamily="2" charset="-78"/>
            </a:endParaRPr>
          </a:p>
        </p:txBody>
      </p:sp>
    </p:spTree>
    <p:extLst>
      <p:ext uri="{BB962C8B-B14F-4D97-AF65-F5344CB8AC3E}">
        <p14:creationId xmlns:p14="http://schemas.microsoft.com/office/powerpoint/2010/main" val="212770791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900000">
            <a:off x="3409020" y="975650"/>
            <a:ext cx="4849771" cy="5593448"/>
          </a:xfrm>
        </p:spPr>
        <p:txBody>
          <a:bodyPr>
            <a:normAutofit fontScale="70000" lnSpcReduction="20000"/>
          </a:bodyPr>
          <a:lstStyle/>
          <a:p>
            <a:pPr algn="just"/>
            <a:r>
              <a:rPr lang="ar-SA" sz="3100" b="1" dirty="0">
                <a:effectLst/>
                <a:cs typeface="B Titr" pitchFamily="2" charset="-78"/>
              </a:rPr>
              <a:t>در گیاهان متابولیت های اولیه طی فرآیند فتوسنتز تولید شده و سپس در ساخت ترکیبات سلول نقش آفرینی می کنند</a:t>
            </a:r>
            <a:r>
              <a:rPr lang="ar-SA" sz="3100" b="1" dirty="0" smtClean="0">
                <a:effectLst/>
                <a:cs typeface="B Titr" pitchFamily="2" charset="-78"/>
              </a:rPr>
              <a:t>.</a:t>
            </a:r>
            <a:endParaRPr lang="fa-IR" sz="3100" b="1" dirty="0" smtClean="0">
              <a:effectLst/>
              <a:cs typeface="B Titr" pitchFamily="2" charset="-78"/>
            </a:endParaRPr>
          </a:p>
          <a:p>
            <a:pPr algn="just"/>
            <a:r>
              <a:rPr lang="ar-SA" sz="3100" b="1" dirty="0" smtClean="0">
                <a:effectLst/>
                <a:cs typeface="B Titr" pitchFamily="2" charset="-78"/>
              </a:rPr>
              <a:t> </a:t>
            </a:r>
            <a:r>
              <a:rPr lang="ar-SA" sz="3100" b="1" dirty="0">
                <a:effectLst/>
                <a:cs typeface="B Titr" pitchFamily="2" charset="-78"/>
              </a:rPr>
              <a:t>این ترکیبات در حجم زیاد و با ارزش اقتصادی پایین تولید می شوند و عمدتاً به عنوان ماده خام صنعت، مواد غذایی و افزودنی ها کاربرد دارند. روغن های گیاهی، اسیدهای چرب (برای ساخت صابون و شوینده ها) و کربوهیدرات هایی مانند ساکاروز، نشاسته، پکتین و سلولز مثال هایی از متابولیت های اولیه هستند</a:t>
            </a:r>
            <a:r>
              <a:rPr lang="ar-SA" sz="3100" b="1" dirty="0" smtClean="0">
                <a:effectLst/>
                <a:cs typeface="B Titr" pitchFamily="2" charset="-78"/>
              </a:rPr>
              <a:t>.</a:t>
            </a:r>
            <a:endParaRPr lang="fa-IR" sz="3100" b="1" dirty="0" smtClean="0">
              <a:effectLst/>
              <a:cs typeface="B Titr" pitchFamily="2" charset="-78"/>
            </a:endParaRPr>
          </a:p>
          <a:p>
            <a:pPr algn="just"/>
            <a:r>
              <a:rPr lang="ar-SA" sz="3100" b="1" dirty="0" smtClean="0">
                <a:effectLst/>
                <a:cs typeface="B Titr" pitchFamily="2" charset="-78"/>
              </a:rPr>
              <a:t> </a:t>
            </a:r>
            <a:r>
              <a:rPr lang="ar-SA" sz="3100" b="1" dirty="0">
                <a:effectLst/>
                <a:cs typeface="B Titr" pitchFamily="2" charset="-78"/>
              </a:rPr>
              <a:t>قیمت این قبیل ترکیبات به طور میانگین دو دلار در هر کیلو بوده و تولید آنها در حجم انبوه امکان پذیر است.  البته برخی از متابولیت های اولیه مانند میواینوزیتول و بتاکاروتن گران هستند که علت قیمت بالای آنها، سختی استخراج و تخلیص آنها می باشد.</a:t>
            </a:r>
            <a:endParaRPr lang="en-US" sz="3100" b="1" dirty="0">
              <a:effectLst/>
              <a:cs typeface="B Titr" pitchFamily="2" charset="-78"/>
            </a:endParaRPr>
          </a:p>
          <a:p>
            <a:pPr algn="just"/>
            <a:endParaRPr lang="fa-IR" dirty="0"/>
          </a:p>
        </p:txBody>
      </p:sp>
    </p:spTree>
    <p:extLst>
      <p:ext uri="{BB962C8B-B14F-4D97-AF65-F5344CB8AC3E}">
        <p14:creationId xmlns:p14="http://schemas.microsoft.com/office/powerpoint/2010/main" val="27475946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 </a:t>
            </a:r>
            <a:r>
              <a:rPr lang="ar-SA" dirty="0">
                <a:effectLst/>
              </a:rPr>
              <a:t>متابولیت­های ثانویه</a:t>
            </a:r>
            <a:r>
              <a:rPr lang="en-US" dirty="0">
                <a:effectLst/>
              </a:rPr>
              <a:t/>
            </a:r>
            <a:br>
              <a:rPr lang="en-US" dirty="0">
                <a:effectLst/>
              </a:rPr>
            </a:br>
            <a:endParaRPr lang="fa-IR" dirty="0"/>
          </a:p>
        </p:txBody>
      </p:sp>
      <p:sp>
        <p:nvSpPr>
          <p:cNvPr id="3" name="Content Placeholder 2"/>
          <p:cNvSpPr>
            <a:spLocks noGrp="1"/>
          </p:cNvSpPr>
          <p:nvPr>
            <p:ph idx="1"/>
          </p:nvPr>
        </p:nvSpPr>
        <p:spPr/>
        <p:txBody>
          <a:bodyPr>
            <a:normAutofit lnSpcReduction="10000"/>
          </a:bodyPr>
          <a:lstStyle/>
          <a:p>
            <a:pPr algn="justLow"/>
            <a:r>
              <a:rPr lang="ar-SA" dirty="0">
                <a:effectLst/>
                <a:cs typeface="B Titr" pitchFamily="2" charset="-78"/>
              </a:rPr>
              <a:t>متابولیت های ثانویه از بیوسنتز متابولیت های اولیه به دست می آیند و به عنوان ترکیبات فرعی و انتهایی متابولیسم اولیه در نظر گرفته می شوند. همچنین این ترکیبات در فرآیندهای متابولیسمی وارد نمی شوند. مهمترین متابولیت های ثانویه آلکالوئیدها، فنولیک ها، روغن های ضروری، استروئیدها، لیگنین ها، تانن ها، فلاوونوئیدها می باشند.</a:t>
            </a:r>
            <a:endParaRPr lang="en-US" dirty="0">
              <a:effectLst/>
              <a:cs typeface="B Titr" pitchFamily="2" charset="-78"/>
            </a:endParaRPr>
          </a:p>
          <a:p>
            <a:endParaRPr lang="fa-IR" dirty="0"/>
          </a:p>
        </p:txBody>
      </p:sp>
    </p:spTree>
    <p:extLst>
      <p:ext uri="{BB962C8B-B14F-4D97-AF65-F5344CB8AC3E}">
        <p14:creationId xmlns:p14="http://schemas.microsoft.com/office/powerpoint/2010/main" val="372938562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Low"/>
            <a:r>
              <a:rPr lang="ar-SA" dirty="0">
                <a:effectLst/>
                <a:cs typeface="B Titr" pitchFamily="2" charset="-78"/>
              </a:rPr>
              <a:t>متابولیت های ثانویه عمدتاً در گونه ها و خانواده های خاصی از سلسله گیاهان تولید می شوند. این ترکیبات به مقدار کمی در سلول ذخیره شده و عمدتاً در سلول های تخصصی و در مرحله خاصی از چرخه زندگی گیاه تولید می شوند و همین امر استخراج و تلخیص آنها را در مقایسه با متابولیت های اولیه که در تمام سلول ها تولید می شوند، دشوار می کند.</a:t>
            </a:r>
            <a:endParaRPr lang="en-US" dirty="0">
              <a:effectLst/>
              <a:cs typeface="B Titr" pitchFamily="2" charset="-78"/>
            </a:endParaRPr>
          </a:p>
          <a:p>
            <a:endParaRPr lang="fa-IR" dirty="0"/>
          </a:p>
        </p:txBody>
      </p:sp>
    </p:spTree>
    <p:extLst>
      <p:ext uri="{BB962C8B-B14F-4D97-AF65-F5344CB8AC3E}">
        <p14:creationId xmlns:p14="http://schemas.microsoft.com/office/powerpoint/2010/main" val="22572478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justLow"/>
            <a:r>
              <a:rPr lang="ar-SA" dirty="0">
                <a:effectLst/>
                <a:cs typeface="B Titr" pitchFamily="2" charset="-78"/>
              </a:rPr>
              <a:t>یکی از نقش های مهم متابولیت های ثانویه، حفاظت گیاه در برابر تنش های محیطی است. به همین دلیل بیوسنتز آن ها اغلب توسط عواملی مانند آسیب پاتوژن ها القا می شود.</a:t>
            </a:r>
            <a:endParaRPr lang="fa-IR" dirty="0">
              <a:cs typeface="B Titr" pitchFamily="2" charset="-78"/>
            </a:endParaRPr>
          </a:p>
        </p:txBody>
      </p:sp>
    </p:spTree>
    <p:extLst>
      <p:ext uri="{BB962C8B-B14F-4D97-AF65-F5344CB8AC3E}">
        <p14:creationId xmlns:p14="http://schemas.microsoft.com/office/powerpoint/2010/main" val="358246024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ar-SA" dirty="0">
                <a:effectLst/>
                <a:cs typeface="B Titr" pitchFamily="2" charset="-78"/>
              </a:rPr>
              <a:t>استفاده از محرک ها و عوامل تنش زا در گیاه مانند متابولیت های قارچی، یون های فلزی سنگین، پرتو های </a:t>
            </a:r>
            <a:r>
              <a:rPr lang="en-US" b="1" dirty="0">
                <a:effectLst/>
                <a:cs typeface="B Titr" pitchFamily="2" charset="-78"/>
              </a:rPr>
              <a:t>UV</a:t>
            </a:r>
            <a:r>
              <a:rPr lang="fa-IR" dirty="0">
                <a:effectLst/>
                <a:cs typeface="B Titr" pitchFamily="2" charset="-78"/>
              </a:rPr>
              <a:t> شوک اسمزی و استرس نمکی روش های موثری برای افزایش تولید متابولیت های ثانویه در روش های کشت سلولی گیاهان است.</a:t>
            </a:r>
            <a:endParaRPr lang="en-US" dirty="0">
              <a:effectLst/>
              <a:cs typeface="B Titr" pitchFamily="2" charset="-78"/>
            </a:endParaRPr>
          </a:p>
          <a:p>
            <a:endParaRPr lang="fa-IR" dirty="0"/>
          </a:p>
        </p:txBody>
      </p:sp>
    </p:spTree>
    <p:extLst>
      <p:ext uri="{BB962C8B-B14F-4D97-AF65-F5344CB8AC3E}">
        <p14:creationId xmlns:p14="http://schemas.microsoft.com/office/powerpoint/2010/main" val="48280058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ar-SA" dirty="0">
                <a:effectLst/>
                <a:cs typeface="B Titr" pitchFamily="2" charset="-78"/>
              </a:rPr>
              <a:t>گیاهان دارویی از لحاظ میزان متابولیت های ثانویه بسیار غنی می باشند و ترکیبات آنها را در انگلیسی </a:t>
            </a:r>
            <a:r>
              <a:rPr lang="en-US" b="1" dirty="0">
                <a:effectLst/>
                <a:cs typeface="B Titr" pitchFamily="2" charset="-78"/>
              </a:rPr>
              <a:t>Medicinal</a:t>
            </a:r>
            <a:r>
              <a:rPr lang="en-US" dirty="0">
                <a:effectLst/>
                <a:cs typeface="B Titr" pitchFamily="2" charset="-78"/>
              </a:rPr>
              <a:t> </a:t>
            </a:r>
            <a:r>
              <a:rPr lang="ar-SA" dirty="0">
                <a:effectLst/>
                <a:cs typeface="B Titr" pitchFamily="2" charset="-78"/>
              </a:rPr>
              <a:t>یا </a:t>
            </a:r>
            <a:r>
              <a:rPr lang="en-US" b="1" dirty="0">
                <a:effectLst/>
                <a:cs typeface="B Titr" pitchFamily="2" charset="-78"/>
              </a:rPr>
              <a:t>Officinal</a:t>
            </a:r>
            <a:r>
              <a:rPr lang="en-US" dirty="0">
                <a:effectLst/>
                <a:cs typeface="B Titr" pitchFamily="2" charset="-78"/>
              </a:rPr>
              <a:t> </a:t>
            </a:r>
            <a:r>
              <a:rPr lang="ar-SA" dirty="0">
                <a:effectLst/>
                <a:cs typeface="B Titr" pitchFamily="2" charset="-78"/>
              </a:rPr>
              <a:t>می نامند. این ترکیبات که از گروه متابولیت های ثانویه می باشند، اثرات فیزیولوژیکی عمیقی بر پستانداران دارند و از مهم ترین ترکیبات دارویی هستند.</a:t>
            </a:r>
            <a:endParaRPr lang="en-US" dirty="0">
              <a:effectLst/>
              <a:cs typeface="B Titr" pitchFamily="2" charset="-78"/>
            </a:endParaRPr>
          </a:p>
        </p:txBody>
      </p:sp>
    </p:spTree>
    <p:extLst>
      <p:ext uri="{BB962C8B-B14F-4D97-AF65-F5344CB8AC3E}">
        <p14:creationId xmlns:p14="http://schemas.microsoft.com/office/powerpoint/2010/main" val="102310837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ar-SA" dirty="0">
                <a:effectLst/>
                <a:cs typeface="B Titr" pitchFamily="2" charset="-78"/>
              </a:rPr>
              <a:t>از گیاهان دارویی و اثرات فیزیولوژیک ترکیبات موثره آنها به عنوان داروی خوراکی استفاده شده و در نتیجه این ترکیبات، داروهای گیاهی یا داروهای طبیعی نام گرفته اند.</a:t>
            </a:r>
            <a:endParaRPr lang="en-US" dirty="0">
              <a:effectLst/>
              <a:cs typeface="B Titr" pitchFamily="2" charset="-78"/>
            </a:endParaRPr>
          </a:p>
          <a:p>
            <a:endParaRPr lang="fa-IR" dirty="0"/>
          </a:p>
        </p:txBody>
      </p:sp>
    </p:spTree>
    <p:extLst>
      <p:ext uri="{BB962C8B-B14F-4D97-AF65-F5344CB8AC3E}">
        <p14:creationId xmlns:p14="http://schemas.microsoft.com/office/powerpoint/2010/main" val="386202370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fa-IR" dirty="0"/>
          </a:p>
        </p:txBody>
      </p:sp>
      <p:sp>
        <p:nvSpPr>
          <p:cNvPr id="3" name="Content Placeholder 2"/>
          <p:cNvSpPr>
            <a:spLocks noGrp="1"/>
          </p:cNvSpPr>
          <p:nvPr>
            <p:ph idx="1"/>
          </p:nvPr>
        </p:nvSpPr>
        <p:spPr/>
        <p:txBody>
          <a:bodyPr>
            <a:normAutofit fontScale="85000" lnSpcReduction="20000"/>
          </a:bodyPr>
          <a:lstStyle/>
          <a:p>
            <a:r>
              <a:rPr lang="fa-IR" dirty="0">
                <a:effectLst/>
                <a:cs typeface="B Titr" pitchFamily="2" charset="-78"/>
              </a:rPr>
              <a:t> </a:t>
            </a:r>
            <a:endParaRPr lang="en-US" dirty="0">
              <a:effectLst/>
              <a:cs typeface="B Titr" pitchFamily="2" charset="-78"/>
            </a:endParaRPr>
          </a:p>
          <a:p>
            <a:pPr algn="just"/>
            <a:r>
              <a:rPr lang="fa-IR" dirty="0">
                <a:effectLst/>
                <a:cs typeface="B Titr" pitchFamily="2" charset="-78"/>
              </a:rPr>
              <a:t> </a:t>
            </a:r>
            <a:endParaRPr lang="en-US" dirty="0">
              <a:effectLst/>
              <a:cs typeface="B Titr" pitchFamily="2" charset="-78"/>
            </a:endParaRPr>
          </a:p>
          <a:p>
            <a:pPr algn="just"/>
            <a:r>
              <a:rPr lang="fa-IR" b="1" dirty="0">
                <a:effectLst/>
                <a:cs typeface="B Titr" pitchFamily="2" charset="-78"/>
              </a:rPr>
              <a:t>1-3- مقدمه</a:t>
            </a:r>
            <a:endParaRPr lang="en-US" dirty="0">
              <a:effectLst/>
              <a:cs typeface="B Titr" pitchFamily="2" charset="-78"/>
            </a:endParaRPr>
          </a:p>
          <a:p>
            <a:pPr algn="just"/>
            <a:r>
              <a:rPr lang="fa-IR" dirty="0">
                <a:effectLst/>
                <a:cs typeface="B Titr" pitchFamily="2" charset="-78"/>
              </a:rPr>
              <a:t>استفاده از داروها با منشا گیاهی بدون انجام فرآوری خاصی، یعنی استفاده از پودر گیاه یا مواد موثره آن بدون خالص­سازی عصاره گیاهی، از قدیم رواج داشته و حتی در حال حاضر و در پزشکی مدرن از طیف وسیعی از داروهای با منشا گیاهی استفاده می­شود. گرچه تعدادی از این داروها به طور مصنوعی برای مصارف ساخته می­شوند ولی هنوز بسیاری از آنها از منابع طبیعی به دست می­آیند</a:t>
            </a:r>
            <a:r>
              <a:rPr lang="fa-IR" dirty="0" smtClean="0">
                <a:effectLst/>
                <a:cs typeface="B Titr" pitchFamily="2" charset="-78"/>
              </a:rPr>
              <a:t>.</a:t>
            </a:r>
            <a:endParaRPr lang="en-US" dirty="0">
              <a:effectLst/>
              <a:cs typeface="B Titr" pitchFamily="2" charset="-78"/>
            </a:endParaRPr>
          </a:p>
        </p:txBody>
      </p:sp>
    </p:spTree>
    <p:extLst>
      <p:ext uri="{BB962C8B-B14F-4D97-AF65-F5344CB8AC3E}">
        <p14:creationId xmlns:p14="http://schemas.microsoft.com/office/powerpoint/2010/main" val="280339781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63391"/>
            <a:ext cx="7268219" cy="6767519"/>
          </a:xfrm>
        </p:spPr>
      </p:pic>
    </p:spTree>
    <p:extLst>
      <p:ext uri="{BB962C8B-B14F-4D97-AF65-F5344CB8AC3E}">
        <p14:creationId xmlns:p14="http://schemas.microsoft.com/office/powerpoint/2010/main" val="358429581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ar-SA" dirty="0">
                <a:effectLst/>
                <a:cs typeface="B Titr" pitchFamily="2" charset="-78"/>
              </a:rPr>
              <a:t>متابولیت های ثانویه به صورت خالص و با نسبت های مشخص در پزشکی استفاده می شوند. البته در کنار خالص سازی مواد موثره گیاهان دارویی، آنها بدون تغییر نیز در سامانه های مختلف تهیه دارو استفاده می شوند.</a:t>
            </a:r>
            <a:endParaRPr lang="en-US" dirty="0">
              <a:effectLst/>
              <a:cs typeface="B Titr" pitchFamily="2" charset="-78"/>
            </a:endParaRPr>
          </a:p>
          <a:p>
            <a:endParaRPr lang="fa-IR" dirty="0"/>
          </a:p>
        </p:txBody>
      </p:sp>
    </p:spTree>
    <p:extLst>
      <p:ext uri="{BB962C8B-B14F-4D97-AF65-F5344CB8AC3E}">
        <p14:creationId xmlns:p14="http://schemas.microsoft.com/office/powerpoint/2010/main" val="420956100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ar-SA" dirty="0">
                <a:effectLst/>
                <a:cs typeface="B Titr" pitchFamily="2" charset="-78"/>
              </a:rPr>
              <a:t>این نکته را نباید فراموش کرد که در کنار متابولیت های ثانویه، تعدادی از متابولیت های اولیه نیز اثرات فیزیولوژیکی قوی دارند. اکثر این ترکیبات پروتئینی بوده و عملکردهای مختلفی دارند. هورمون ها و زهر مارها مثال هایی از پروتئین های با اثرات فیزیولوژیکی قوی هستند. </a:t>
            </a:r>
            <a:endParaRPr lang="fa-IR" dirty="0">
              <a:cs typeface="B Titr" pitchFamily="2" charset="-78"/>
            </a:endParaRPr>
          </a:p>
        </p:txBody>
      </p:sp>
    </p:spTree>
    <p:extLst>
      <p:ext uri="{BB962C8B-B14F-4D97-AF65-F5344CB8AC3E}">
        <p14:creationId xmlns:p14="http://schemas.microsoft.com/office/powerpoint/2010/main" val="304488550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ar-SA" dirty="0">
                <a:effectLst/>
                <a:cs typeface="B Titr" pitchFamily="2" charset="-78"/>
              </a:rPr>
              <a:t>آنتی بیوتیک ها، واکسن ها و تعدادی از پلی ساکاریدها که نقش هورمونی دارند، از جمله متابولیت های اولیه با اثر فیزیولوژیکی قابل ملاحظه می باشند.</a:t>
            </a:r>
            <a:endParaRPr lang="fa-IR" dirty="0">
              <a:cs typeface="B Titr" pitchFamily="2" charset="-78"/>
            </a:endParaRPr>
          </a:p>
        </p:txBody>
      </p:sp>
    </p:spTree>
    <p:extLst>
      <p:ext uri="{BB962C8B-B14F-4D97-AF65-F5344CB8AC3E}">
        <p14:creationId xmlns:p14="http://schemas.microsoft.com/office/powerpoint/2010/main" val="34950086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effectLst/>
              </a:rPr>
              <a:t>ترانس کریپتومیکس</a:t>
            </a:r>
            <a:r>
              <a:rPr lang="en-US" dirty="0">
                <a:effectLst/>
              </a:rPr>
              <a:t/>
            </a:r>
            <a:br>
              <a:rPr lang="en-US" dirty="0">
                <a:effectLst/>
              </a:rPr>
            </a:br>
            <a:endParaRPr lang="fa-IR" dirty="0"/>
          </a:p>
        </p:txBody>
      </p:sp>
      <p:sp>
        <p:nvSpPr>
          <p:cNvPr id="3" name="Content Placeholder 2"/>
          <p:cNvSpPr>
            <a:spLocks noGrp="1"/>
          </p:cNvSpPr>
          <p:nvPr>
            <p:ph idx="1"/>
          </p:nvPr>
        </p:nvSpPr>
        <p:spPr/>
        <p:txBody>
          <a:bodyPr/>
          <a:lstStyle/>
          <a:p>
            <a:pPr algn="justLow"/>
            <a:r>
              <a:rPr lang="ar-SA" dirty="0">
                <a:effectLst/>
                <a:cs typeface="B Titr" pitchFamily="2" charset="-78"/>
              </a:rPr>
              <a:t>ترانسکریپتوم مجموعه ای از مولکول </a:t>
            </a:r>
            <a:r>
              <a:rPr lang="ar-SA" b="1" dirty="0">
                <a:effectLst/>
                <a:cs typeface="B Titr" pitchFamily="2" charset="-78"/>
              </a:rPr>
              <a:t>های</a:t>
            </a:r>
            <a:r>
              <a:rPr lang="en-US" b="1" dirty="0">
                <a:effectLst/>
                <a:cs typeface="B Titr" pitchFamily="2" charset="-78"/>
              </a:rPr>
              <a:t>mRNA</a:t>
            </a:r>
            <a:r>
              <a:rPr lang="en-US" dirty="0">
                <a:effectLst/>
                <a:cs typeface="B Titr" pitchFamily="2" charset="-78"/>
              </a:rPr>
              <a:t> </a:t>
            </a:r>
            <a:r>
              <a:rPr lang="ar-SA" dirty="0">
                <a:effectLst/>
                <a:cs typeface="B Titr" pitchFamily="2" charset="-78"/>
              </a:rPr>
              <a:t>یا رونوشت هایی است که در یک سلول یا در جمعیتی از سلول‌ها بیان می شود. بر خلاف ژنوم که در تمامی سلول‌های یک</a:t>
            </a:r>
            <a:r>
              <a:rPr lang="en-US" dirty="0">
                <a:effectLst/>
                <a:cs typeface="B Titr" pitchFamily="2" charset="-78"/>
              </a:rPr>
              <a:t> </a:t>
            </a:r>
            <a:r>
              <a:rPr lang="ar-SA" u="sng" dirty="0">
                <a:effectLst/>
                <a:cs typeface="B Titr" pitchFamily="2" charset="-78"/>
                <a:hlinkClick r:id="rId2" tooltip="موجود زنده"/>
              </a:rPr>
              <a:t>موجود زنده</a:t>
            </a:r>
            <a:r>
              <a:rPr lang="en-US" dirty="0">
                <a:effectLst/>
                <a:cs typeface="B Titr" pitchFamily="2" charset="-78"/>
              </a:rPr>
              <a:t> </a:t>
            </a:r>
            <a:r>
              <a:rPr lang="ar-SA" dirty="0">
                <a:effectLst/>
                <a:cs typeface="B Titr" pitchFamily="2" charset="-78"/>
              </a:rPr>
              <a:t>ثابت است (به استثنای </a:t>
            </a:r>
            <a:r>
              <a:rPr lang="ar-SA" u="sng" dirty="0">
                <a:effectLst/>
                <a:cs typeface="B Titr" pitchFamily="2" charset="-78"/>
                <a:hlinkClick r:id="rId3" tooltip="جهش یافته"/>
              </a:rPr>
              <a:t>جهش یافته</a:t>
            </a:r>
            <a:r>
              <a:rPr lang="en-US" dirty="0">
                <a:effectLst/>
                <a:cs typeface="B Titr" pitchFamily="2" charset="-78"/>
              </a:rPr>
              <a:t> </a:t>
            </a:r>
            <a:r>
              <a:rPr lang="ar-SA" dirty="0">
                <a:effectLst/>
                <a:cs typeface="B Titr" pitchFamily="2" charset="-78"/>
              </a:rPr>
              <a:t>ها)، الگوی بیان ژن‌ها، در شرایط مختلف تغییر خواهد کرد. </a:t>
            </a:r>
            <a:endParaRPr lang="fa-IR" dirty="0">
              <a:cs typeface="B Titr" pitchFamily="2" charset="-78"/>
            </a:endParaRPr>
          </a:p>
        </p:txBody>
      </p:sp>
    </p:spTree>
    <p:extLst>
      <p:ext uri="{BB962C8B-B14F-4D97-AF65-F5344CB8AC3E}">
        <p14:creationId xmlns:p14="http://schemas.microsoft.com/office/powerpoint/2010/main" val="164475370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ar-SA" dirty="0">
                <a:effectLst/>
                <a:cs typeface="B Titr" pitchFamily="2" charset="-78"/>
              </a:rPr>
              <a:t>به بیان دیگر، ترانسکریپتوم هر سلول تحت تاثیر ژن هایی است که به طور فعال در زمانی خاص بیان می شوند؛ بعلاوه، تخریب </a:t>
            </a:r>
            <a:r>
              <a:rPr lang="en-US" b="1" dirty="0">
                <a:effectLst/>
                <a:cs typeface="B Titr" pitchFamily="2" charset="-78"/>
              </a:rPr>
              <a:t>mRNA</a:t>
            </a:r>
            <a:r>
              <a:rPr lang="en-US" dirty="0">
                <a:effectLst/>
                <a:cs typeface="B Titr" pitchFamily="2" charset="-78"/>
              </a:rPr>
              <a:t> </a:t>
            </a:r>
            <a:r>
              <a:rPr lang="ar-SA" dirty="0">
                <a:effectLst/>
                <a:cs typeface="B Titr" pitchFamily="2" charset="-78"/>
              </a:rPr>
              <a:t>نیز آن را تحت تاثیر قرار می دهد. به طور مثال، تنها ۳ درصد توالی‌های ژنومی انسان قابل رونویسی هستند.</a:t>
            </a:r>
            <a:endParaRPr lang="fa-IR" dirty="0">
              <a:cs typeface="B Titr" pitchFamily="2" charset="-78"/>
            </a:endParaRPr>
          </a:p>
        </p:txBody>
      </p:sp>
    </p:spTree>
    <p:extLst>
      <p:ext uri="{BB962C8B-B14F-4D97-AF65-F5344CB8AC3E}">
        <p14:creationId xmlns:p14="http://schemas.microsoft.com/office/powerpoint/2010/main" val="385716563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ar-SA" dirty="0">
                <a:effectLst/>
                <a:cs typeface="B Titr" pitchFamily="2" charset="-78"/>
              </a:rPr>
              <a:t>در مغز حدود ۱۵۰۰۰ ژن بیان می‌شوند در حالی که در سلول </a:t>
            </a:r>
            <a:r>
              <a:rPr lang="ar-SA" i="1" dirty="0">
                <a:effectLst/>
                <a:cs typeface="B Titr" pitchFamily="2" charset="-78"/>
              </a:rPr>
              <a:t>اپتلیال</a:t>
            </a:r>
            <a:r>
              <a:rPr lang="ar-SA" dirty="0">
                <a:effectLst/>
                <a:cs typeface="B Titr" pitchFamily="2" charset="-78"/>
              </a:rPr>
              <a:t> روده کمتر از ۲۰۰۰ ژن رونویسی می‌گردند. از ۸۰۰۰ ژنی که در ریشه گیاه مدل آرابیداپسیس بیان می‌شوند، ۹۰ درصد آنها در ساقه نیز قابل بیان هستند</a:t>
            </a:r>
            <a:r>
              <a:rPr lang="en-US" dirty="0">
                <a:effectLst/>
                <a:cs typeface="B Titr" pitchFamily="2" charset="-78"/>
              </a:rPr>
              <a:t>.</a:t>
            </a:r>
            <a:endParaRPr lang="fa-IR" dirty="0">
              <a:cs typeface="B Titr" pitchFamily="2" charset="-78"/>
            </a:endParaRPr>
          </a:p>
        </p:txBody>
      </p:sp>
    </p:spTree>
    <p:extLst>
      <p:ext uri="{BB962C8B-B14F-4D97-AF65-F5344CB8AC3E}">
        <p14:creationId xmlns:p14="http://schemas.microsoft.com/office/powerpoint/2010/main" val="72596205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fa-IR" dirty="0">
                <a:effectLst/>
                <a:cs typeface="B Titr" pitchFamily="2" charset="-78"/>
              </a:rPr>
              <a:t>به طور خلاصه، ترانسکریپتومیکس استفاده از منابع ژنومی به منظور مطالعات عملی برای شناسایی و مقایسه ژن‌های بیان شونده یک ژنوم، تحت شرایط مختلف محیطی، رشدی، بافتی و تکوینی می‌باشد</a:t>
            </a:r>
            <a:r>
              <a:rPr lang="en-US" dirty="0">
                <a:effectLst/>
                <a:cs typeface="B Titr" pitchFamily="2" charset="-78"/>
              </a:rPr>
              <a:t>.</a:t>
            </a:r>
          </a:p>
          <a:p>
            <a:endParaRPr lang="fa-IR" dirty="0"/>
          </a:p>
        </p:txBody>
      </p:sp>
    </p:spTree>
    <p:extLst>
      <p:ext uri="{BB962C8B-B14F-4D97-AF65-F5344CB8AC3E}">
        <p14:creationId xmlns:p14="http://schemas.microsoft.com/office/powerpoint/2010/main" val="429432282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effectLst/>
              </a:rPr>
              <a:t>پروتئوم و پروتئومیکس</a:t>
            </a:r>
            <a:r>
              <a:rPr lang="en-US" dirty="0">
                <a:effectLst/>
              </a:rPr>
              <a:t/>
            </a:r>
            <a:br>
              <a:rPr lang="en-US" dirty="0">
                <a:effectLst/>
              </a:rPr>
            </a:br>
            <a:endParaRPr lang="fa-IR" dirty="0"/>
          </a:p>
        </p:txBody>
      </p:sp>
      <p:sp>
        <p:nvSpPr>
          <p:cNvPr id="3" name="Content Placeholder 2"/>
          <p:cNvSpPr>
            <a:spLocks noGrp="1"/>
          </p:cNvSpPr>
          <p:nvPr>
            <p:ph idx="1"/>
          </p:nvPr>
        </p:nvSpPr>
        <p:spPr/>
        <p:txBody>
          <a:bodyPr/>
          <a:lstStyle/>
          <a:p>
            <a:pPr algn="justLow"/>
            <a:r>
              <a:rPr lang="en-US" dirty="0">
                <a:effectLst/>
                <a:cs typeface="B Titr" pitchFamily="2" charset="-78"/>
              </a:rPr>
              <a:t> </a:t>
            </a:r>
            <a:r>
              <a:rPr lang="fa-IR" dirty="0">
                <a:effectLst/>
                <a:cs typeface="B Titr" pitchFamily="2" charset="-78"/>
              </a:rPr>
              <a:t>مجموعه اي از پروتئين ها كه در زماني ويژه، تحت يك شرايط خاص و در يك مكان زيست شناختي اعم از سلول، بافت يا اندام بيان مي شوند را پروتئوم مي نامند. بررسي مقايسه اي پروتئين ها به صورت جامع در يك مقياس وسيع،  موضوع علم پروتئومیکس است.</a:t>
            </a:r>
            <a:endParaRPr lang="en-US" dirty="0">
              <a:effectLst/>
              <a:cs typeface="B Titr" pitchFamily="2" charset="-78"/>
            </a:endParaRPr>
          </a:p>
          <a:p>
            <a:endParaRPr lang="fa-IR" dirty="0"/>
          </a:p>
        </p:txBody>
      </p:sp>
    </p:spTree>
    <p:extLst>
      <p:ext uri="{BB962C8B-B14F-4D97-AF65-F5344CB8AC3E}">
        <p14:creationId xmlns:p14="http://schemas.microsoft.com/office/powerpoint/2010/main" val="128469577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effectLst/>
              </a:rPr>
              <a:t>متابولوم و متابولومیکس</a:t>
            </a:r>
            <a:r>
              <a:rPr lang="en-US" dirty="0">
                <a:effectLst/>
              </a:rPr>
              <a:t/>
            </a:r>
            <a:br>
              <a:rPr lang="en-US" dirty="0">
                <a:effectLst/>
              </a:rPr>
            </a:br>
            <a:endParaRPr lang="fa-IR" dirty="0"/>
          </a:p>
        </p:txBody>
      </p:sp>
      <p:sp>
        <p:nvSpPr>
          <p:cNvPr id="3" name="Content Placeholder 2"/>
          <p:cNvSpPr>
            <a:spLocks noGrp="1"/>
          </p:cNvSpPr>
          <p:nvPr>
            <p:ph idx="1"/>
          </p:nvPr>
        </p:nvSpPr>
        <p:spPr/>
        <p:txBody>
          <a:bodyPr/>
          <a:lstStyle/>
          <a:p>
            <a:pPr algn="justLow"/>
            <a:r>
              <a:rPr lang="fa-IR" dirty="0">
                <a:effectLst/>
                <a:cs typeface="B Titr" pitchFamily="2" charset="-78"/>
              </a:rPr>
              <a:t>متابولوم به سری کامل متابولیت های یک ریز سلول گویند (اعم از بر هم کنش های متابولیک، هورمون ها، و سایر مولکول های پیام رسان و نیز متابولیت های ثانویه). مطالعه ی متابولوم به منظور یافتن یک نمونه ی بیولوژیک از یک ارگانیسم است. کلمه ی متابولوم از تناسب میان ترانسکریپتومیک، پروتئومیک و متابولیسم ابداع شده است.</a:t>
            </a:r>
            <a:endParaRPr lang="en-US" dirty="0">
              <a:effectLst/>
              <a:cs typeface="B Titr" pitchFamily="2" charset="-78"/>
            </a:endParaRPr>
          </a:p>
          <a:p>
            <a:pPr algn="justLow"/>
            <a:endParaRPr lang="fa-IR" dirty="0">
              <a:cs typeface="B Titr" pitchFamily="2" charset="-78"/>
            </a:endParaRPr>
          </a:p>
        </p:txBody>
      </p:sp>
    </p:spTree>
    <p:extLst>
      <p:ext uri="{BB962C8B-B14F-4D97-AF65-F5344CB8AC3E}">
        <p14:creationId xmlns:p14="http://schemas.microsoft.com/office/powerpoint/2010/main" val="322405596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fa-IR" dirty="0">
                <a:effectLst/>
                <a:cs typeface="B Titr" pitchFamily="2" charset="-78"/>
              </a:rPr>
              <a:t>به محض اینکه اثر فیزیولوژیک یک گیاه دارویی خاص کشف شود، تلاش­ها برای یافتن خصوصیات دقیق شیمیایی ماده موثره آن (داروی گیاهی) و در پی آن، یافتن روش تولید شیمیایی این ترکیبات به طور تجارتی صورت می­گیرد.</a:t>
            </a:r>
            <a:endParaRPr lang="en-US" dirty="0">
              <a:effectLst/>
              <a:cs typeface="B Titr" pitchFamily="2" charset="-78"/>
            </a:endParaRPr>
          </a:p>
          <a:p>
            <a:pPr algn="just"/>
            <a:r>
              <a:rPr lang="ar-SA" dirty="0">
                <a:effectLst/>
                <a:cs typeface="B Titr" pitchFamily="2" charset="-78"/>
              </a:rPr>
              <a:t>برای تعیین خصوصیات شیمیایی و شناسایی یک متابولیت ثانویه، جداسازی آن به صورت کاملاً خالص الزامی و اولین قدم است. روش­های جداسازی ،گوناگون و مراحل آن اکثراً طولانی است</a:t>
            </a:r>
            <a:r>
              <a:rPr lang="en-US" dirty="0">
                <a:effectLst/>
                <a:cs typeface="B Titr" pitchFamily="2" charset="-78"/>
              </a:rPr>
              <a:t>.</a:t>
            </a:r>
            <a:endParaRPr lang="fa-IR" dirty="0">
              <a:cs typeface="B Titr" pitchFamily="2" charset="-78"/>
            </a:endParaRPr>
          </a:p>
          <a:p>
            <a:endParaRPr lang="fa-IR" dirty="0"/>
          </a:p>
        </p:txBody>
      </p:sp>
    </p:spTree>
    <p:extLst>
      <p:ext uri="{BB962C8B-B14F-4D97-AF65-F5344CB8AC3E}">
        <p14:creationId xmlns:p14="http://schemas.microsoft.com/office/powerpoint/2010/main" val="3040841303"/>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fa-IR" dirty="0">
                <a:effectLst/>
                <a:cs typeface="B Titr" pitchFamily="2" charset="-78"/>
              </a:rPr>
              <a:t>متابولوم همانند ترانسکریپتوم و پروتئوم، یک فرایند پویا است و ثانیه و به ثانیه متغیر است ؛ اگرچه متابولوم به اندازه کافی تعریف شده و شناخته شده است، اما باز هم بررسی میزان مشخصی از متابولیت ها توسط یک روش آنالیزی به تنهایی ممکن نیست.</a:t>
            </a:r>
            <a:endParaRPr lang="en-US" dirty="0">
              <a:effectLst/>
              <a:cs typeface="B Titr" pitchFamily="2" charset="-78"/>
            </a:endParaRPr>
          </a:p>
          <a:p>
            <a:pPr algn="justLow"/>
            <a:endParaRPr lang="fa-IR" dirty="0">
              <a:cs typeface="B Titr" pitchFamily="2" charset="-78"/>
            </a:endParaRPr>
          </a:p>
        </p:txBody>
      </p:sp>
    </p:spTree>
    <p:extLst>
      <p:ext uri="{BB962C8B-B14F-4D97-AF65-F5344CB8AC3E}">
        <p14:creationId xmlns:p14="http://schemas.microsoft.com/office/powerpoint/2010/main" val="2351082398"/>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Low"/>
            <a:r>
              <a:rPr lang="ar-SA" dirty="0">
                <a:effectLst/>
                <a:cs typeface="B Titr" pitchFamily="2" charset="-78"/>
              </a:rPr>
              <a:t>متابولومیکس مطالعه ی علمی فرایند های متبولیت ها است. به طور تخصصی تر ، کتابولومیکس مطالعه ی دنباله دار و سیستماتیک فرایند هایی است که یک سری از واکنش های سلولی خاص را پشت سر گذاشته است. در معنایی دیگر می توان گفت : متابولومیکس مطالعه ی متابولیت های سلول های کوچک است و متابولوم نمودی است از تاثیرات همه ی متبولیت های سلولی یک موجود زنده که محصول نهایی فرایند های سلولی است. </a:t>
            </a:r>
            <a:endParaRPr lang="fa-IR" dirty="0">
              <a:cs typeface="B Titr" pitchFamily="2" charset="-78"/>
            </a:endParaRPr>
          </a:p>
        </p:txBody>
      </p:sp>
    </p:spTree>
    <p:extLst>
      <p:ext uri="{BB962C8B-B14F-4D97-AF65-F5344CB8AC3E}">
        <p14:creationId xmlns:p14="http://schemas.microsoft.com/office/powerpoint/2010/main" val="103972449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ar-SA" dirty="0">
                <a:effectLst/>
                <a:cs typeface="B Titr" pitchFamily="2" charset="-78"/>
              </a:rPr>
              <a:t> بنابر این هنگامی که ژن ها از </a:t>
            </a:r>
            <a:r>
              <a:rPr lang="en-US" b="1" dirty="0">
                <a:effectLst/>
                <a:cs typeface="B Titr" pitchFamily="2" charset="-78"/>
              </a:rPr>
              <a:t>mRNA</a:t>
            </a:r>
            <a:r>
              <a:rPr lang="en-US" dirty="0">
                <a:effectLst/>
                <a:cs typeface="B Titr" pitchFamily="2" charset="-78"/>
              </a:rPr>
              <a:t> </a:t>
            </a:r>
            <a:r>
              <a:rPr lang="ar-SA" dirty="0">
                <a:effectLst/>
                <a:cs typeface="B Titr" pitchFamily="2" charset="-78"/>
              </a:rPr>
              <a:t> بیان می شوند، آنالیز پروتئومیک توانایی بیان تمامی اطلاعات و وقایع رخ داده در سلول را ندارد . به عبارتی دیگر، متابولومیک سلول، یک نمای دنباله داری را از فیزیولوژی سلول بدست می دهد.</a:t>
            </a:r>
            <a:endParaRPr lang="fa-IR" dirty="0">
              <a:cs typeface="B Titr" pitchFamily="2" charset="-78"/>
            </a:endParaRPr>
          </a:p>
        </p:txBody>
      </p:sp>
    </p:spTree>
    <p:extLst>
      <p:ext uri="{BB962C8B-B14F-4D97-AF65-F5344CB8AC3E}">
        <p14:creationId xmlns:p14="http://schemas.microsoft.com/office/powerpoint/2010/main" val="302827217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fa-IR" dirty="0">
                <a:effectLst/>
                <a:cs typeface="B Titr" pitchFamily="2" charset="-78"/>
              </a:rPr>
              <a:t>یکی از چالش های فیزیولوژی و عملکرد های ژنومیکس، تقابل اطلاعات پروتئومیک، ترانسکریپتومیک و متابولومیک به منظور بدست آوردن نمایی کامل تر از زندگی و نحوه ی عملکرد متابولیسم سلول های زنده است.</a:t>
            </a:r>
            <a:endParaRPr lang="en-US" dirty="0">
              <a:effectLst/>
              <a:cs typeface="B Titr" pitchFamily="2" charset="-78"/>
            </a:endParaRPr>
          </a:p>
          <a:p>
            <a:endParaRPr lang="fa-IR" dirty="0"/>
          </a:p>
        </p:txBody>
      </p:sp>
    </p:spTree>
    <p:extLst>
      <p:ext uri="{BB962C8B-B14F-4D97-AF65-F5344CB8AC3E}">
        <p14:creationId xmlns:p14="http://schemas.microsoft.com/office/powerpoint/2010/main" val="100668631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effectLst/>
              </a:rPr>
              <a:t> </a:t>
            </a:r>
            <a:r>
              <a:rPr lang="en-US" dirty="0">
                <a:effectLst/>
              </a:rPr>
              <a:t/>
            </a:r>
            <a:br>
              <a:rPr lang="en-US" dirty="0">
                <a:effectLst/>
              </a:rPr>
            </a:br>
            <a:r>
              <a:rPr lang="ar-SA" b="1" dirty="0">
                <a:effectLst/>
              </a:rPr>
              <a:t>2-3- تعاریف</a:t>
            </a:r>
            <a:endParaRPr lang="fa-IR" dirty="0"/>
          </a:p>
        </p:txBody>
      </p:sp>
      <p:sp>
        <p:nvSpPr>
          <p:cNvPr id="3" name="Content Placeholder 2"/>
          <p:cNvSpPr>
            <a:spLocks noGrp="1"/>
          </p:cNvSpPr>
          <p:nvPr>
            <p:ph idx="1"/>
          </p:nvPr>
        </p:nvSpPr>
        <p:spPr/>
        <p:txBody>
          <a:bodyPr>
            <a:normAutofit lnSpcReduction="10000"/>
          </a:bodyPr>
          <a:lstStyle/>
          <a:p>
            <a:r>
              <a:rPr lang="fa-IR" dirty="0">
                <a:effectLst/>
                <a:cs typeface="B Titr" pitchFamily="2" charset="-78"/>
              </a:rPr>
              <a:t>متابولیت</a:t>
            </a:r>
            <a:endParaRPr lang="en-US" dirty="0">
              <a:effectLst/>
              <a:cs typeface="B Titr" pitchFamily="2" charset="-78"/>
            </a:endParaRPr>
          </a:p>
          <a:p>
            <a:pPr algn="just"/>
            <a:r>
              <a:rPr lang="fa-IR" dirty="0">
                <a:effectLst/>
                <a:cs typeface="B Titr" pitchFamily="2" charset="-78"/>
              </a:rPr>
              <a:t>هر چیزی که در واکنش‌های متابولیسم تولید می‌شود متابولیت نام می گیرد. </a:t>
            </a:r>
            <a:endParaRPr lang="fa-IR" dirty="0" smtClean="0">
              <a:effectLst/>
              <a:cs typeface="B Titr" pitchFamily="2" charset="-78"/>
            </a:endParaRPr>
          </a:p>
          <a:p>
            <a:pPr algn="just"/>
            <a:r>
              <a:rPr lang="fa-IR" dirty="0" smtClean="0">
                <a:effectLst/>
                <a:cs typeface="B Titr" pitchFamily="2" charset="-78"/>
              </a:rPr>
              <a:t>این </a:t>
            </a:r>
            <a:r>
              <a:rPr lang="fa-IR" dirty="0">
                <a:effectLst/>
                <a:cs typeface="B Titr" pitchFamily="2" charset="-78"/>
              </a:rPr>
              <a:t>مواد برای زنده‌ماندن و رشد بافت زنده مصرف می‌شوند و در اثر شکسته‌شدن انرژی تولید می‌کنند. سلول ها خصوصاً سلول های گیاهی دو دسته از ترکیبات را تولید می کنند؛ متابولیت های اولیه و متابولیت های ثانویه.</a:t>
            </a:r>
            <a:endParaRPr lang="en-US" dirty="0">
              <a:effectLst/>
              <a:cs typeface="B Titr" pitchFamily="2" charset="-78"/>
            </a:endParaRPr>
          </a:p>
          <a:p>
            <a:endParaRPr lang="fa-IR" dirty="0"/>
          </a:p>
        </p:txBody>
      </p:sp>
    </p:spTree>
    <p:extLst>
      <p:ext uri="{BB962C8B-B14F-4D97-AF65-F5344CB8AC3E}">
        <p14:creationId xmlns:p14="http://schemas.microsoft.com/office/powerpoint/2010/main" val="203519430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fa-IR" dirty="0">
                <a:effectLst/>
                <a:cs typeface="B Titr" pitchFamily="2" charset="-78"/>
              </a:rPr>
              <a:t>در طی این فصل بدنبال شناخت و پیگیری فرایند های درون سلولی هستیم. این کار، چگونگی تشکیل مواد سودمند دارویی در چرخه ی سلول را به ما نشان می دهد.</a:t>
            </a:r>
            <a:endParaRPr lang="en-US" dirty="0">
              <a:effectLst/>
              <a:cs typeface="B Titr" pitchFamily="2" charset="-78"/>
            </a:endParaRPr>
          </a:p>
          <a:p>
            <a:endParaRPr lang="fa-IR" dirty="0"/>
          </a:p>
        </p:txBody>
      </p:sp>
    </p:spTree>
    <p:extLst>
      <p:ext uri="{BB962C8B-B14F-4D97-AF65-F5344CB8AC3E}">
        <p14:creationId xmlns:p14="http://schemas.microsoft.com/office/powerpoint/2010/main" val="412173013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fa-IR" dirty="0">
                <a:effectLst/>
                <a:cs typeface="B Titr" pitchFamily="2" charset="-78"/>
              </a:rPr>
              <a:t>در مرحله ی اول لازم است شناختی از اصطلاحات کاربردی داشته باشیم. شناخت این اصطلاحات در ادامه ی کار راه را برای درک هرچه بهتر مفاهیم، آسان تر می کند.</a:t>
            </a:r>
            <a:endParaRPr lang="en-US" dirty="0">
              <a:effectLst/>
              <a:cs typeface="B Titr" pitchFamily="2" charset="-78"/>
            </a:endParaRPr>
          </a:p>
          <a:p>
            <a:endParaRPr lang="fa-IR" dirty="0"/>
          </a:p>
        </p:txBody>
      </p:sp>
    </p:spTree>
    <p:extLst>
      <p:ext uri="{BB962C8B-B14F-4D97-AF65-F5344CB8AC3E}">
        <p14:creationId xmlns:p14="http://schemas.microsoft.com/office/powerpoint/2010/main" val="98490209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effectLst/>
              </a:rPr>
              <a:t>متابولیت</a:t>
            </a:r>
            <a:r>
              <a:rPr lang="en-US" dirty="0">
                <a:effectLst/>
              </a:rPr>
              <a:t/>
            </a:r>
            <a:br>
              <a:rPr lang="en-US" dirty="0">
                <a:effectLst/>
              </a:rPr>
            </a:br>
            <a:endParaRPr lang="fa-IR" dirty="0"/>
          </a:p>
        </p:txBody>
      </p:sp>
      <p:sp>
        <p:nvSpPr>
          <p:cNvPr id="3" name="Content Placeholder 2"/>
          <p:cNvSpPr>
            <a:spLocks noGrp="1"/>
          </p:cNvSpPr>
          <p:nvPr>
            <p:ph idx="1"/>
          </p:nvPr>
        </p:nvSpPr>
        <p:spPr/>
        <p:txBody>
          <a:bodyPr/>
          <a:lstStyle/>
          <a:p>
            <a:pPr algn="justLow"/>
            <a:r>
              <a:rPr lang="fa-IR" dirty="0">
                <a:effectLst/>
                <a:cs typeface="B Titr" pitchFamily="2" charset="-78"/>
              </a:rPr>
              <a:t>هر چیزی که در واکنش‌های متابولیسم تولید می‌شود متابولیت نام می گیرد. این مواد برای زنده‌ماندن و رشد بافت زنده مصرف می‌شوند و در اثر شکسته‌شدن انرژی تولید می‌کنند. سلول ها خصوصاً سلول های گیاهی دو دسته از ترکیبات را تولید می کنند؛ متابولیت های اولیه و متابولیت های ثانویه.</a:t>
            </a:r>
            <a:endParaRPr lang="en-US" dirty="0">
              <a:effectLst/>
              <a:cs typeface="B Titr" pitchFamily="2" charset="-78"/>
            </a:endParaRPr>
          </a:p>
          <a:p>
            <a:endParaRPr lang="fa-IR" dirty="0"/>
          </a:p>
        </p:txBody>
      </p:sp>
    </p:spTree>
    <p:extLst>
      <p:ext uri="{BB962C8B-B14F-4D97-AF65-F5344CB8AC3E}">
        <p14:creationId xmlns:p14="http://schemas.microsoft.com/office/powerpoint/2010/main" val="42984364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effectLst/>
              </a:rPr>
              <a:t>متابولیت های اولیه</a:t>
            </a:r>
            <a:r>
              <a:rPr lang="en-US" dirty="0">
                <a:effectLst/>
              </a:rPr>
              <a:t/>
            </a:r>
            <a:br>
              <a:rPr lang="en-US" dirty="0">
                <a:effectLst/>
              </a:rPr>
            </a:br>
            <a:endParaRPr lang="fa-IR" dirty="0"/>
          </a:p>
        </p:txBody>
      </p:sp>
      <p:sp>
        <p:nvSpPr>
          <p:cNvPr id="3" name="Content Placeholder 2"/>
          <p:cNvSpPr>
            <a:spLocks noGrp="1"/>
          </p:cNvSpPr>
          <p:nvPr>
            <p:ph idx="1"/>
          </p:nvPr>
        </p:nvSpPr>
        <p:spPr/>
        <p:txBody>
          <a:bodyPr/>
          <a:lstStyle/>
          <a:p>
            <a:pPr algn="justLow"/>
            <a:r>
              <a:rPr lang="ar-SA" dirty="0">
                <a:effectLst/>
                <a:cs typeface="B Titr" pitchFamily="2" charset="-78"/>
              </a:rPr>
              <a:t>متابولیت های اولیه مستقیماً در رشد و متابولیسم درگیر هستند و شامل کربوهیدرات ها، لیپیدها، پروتئین ها و اسیدهای نوکلئیک می شوند.</a:t>
            </a:r>
            <a:endParaRPr lang="en-US" dirty="0">
              <a:effectLst/>
              <a:cs typeface="B Titr" pitchFamily="2" charset="-78"/>
            </a:endParaRPr>
          </a:p>
          <a:p>
            <a:endParaRPr lang="fa-IR" dirty="0"/>
          </a:p>
        </p:txBody>
      </p:sp>
    </p:spTree>
    <p:extLst>
      <p:ext uri="{BB962C8B-B14F-4D97-AF65-F5344CB8AC3E}">
        <p14:creationId xmlns:p14="http://schemas.microsoft.com/office/powerpoint/2010/main" val="128725844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Low"/>
            <a:r>
              <a:rPr lang="ar-SA" dirty="0">
                <a:effectLst/>
                <a:cs typeface="B Titr" pitchFamily="2" charset="-78"/>
              </a:rPr>
              <a:t>در گیاهان متابولیت های اولیه طی فرآیند فتوسنتز تولید شده و سپس در ساخت ترکیبات سلول نقش آفرینی می کنند. این ترکیبات در حجم زیاد و با ارزش اقتصادی پایین تولید می شوند و عمدتاً به عنوان ماده خام صنعت، مواد غذایی و افزودنی ها کاربرد دارند. روغن های گیاهی، اسیدهای چرب (برای ساخت صابون و شوینده ها) و کربوهیدرات هایی مانند ساکاروز، نشاسته، پکتین و سلولز مثال هایی از متابولیت های اولیه هستند. </a:t>
            </a:r>
            <a:endParaRPr lang="fa-IR" dirty="0">
              <a:cs typeface="B Titr" pitchFamily="2" charset="-78"/>
            </a:endParaRPr>
          </a:p>
        </p:txBody>
      </p:sp>
    </p:spTree>
    <p:extLst>
      <p:ext uri="{BB962C8B-B14F-4D97-AF65-F5344CB8AC3E}">
        <p14:creationId xmlns:p14="http://schemas.microsoft.com/office/powerpoint/2010/main" val="2176657462"/>
      </p:ext>
    </p:extLst>
  </p:cSld>
  <p:clrMapOvr>
    <a:masterClrMapping/>
  </p:clrMapOvr>
  <p:transition/>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TC101859865[[fn=Kilter]]</Template>
  <TotalTime>26</TotalTime>
  <Words>1486</Words>
  <Application>Microsoft Office PowerPoint</Application>
  <PresentationFormat>On-screen Show (4:3)</PresentationFormat>
  <Paragraphs>48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Kilter</vt:lpstr>
      <vt:lpstr>فصل سوم  متابولومیکس گیاهان دارویی </vt:lpstr>
      <vt:lpstr>مقدمه</vt:lpstr>
      <vt:lpstr>PowerPoint Presentation</vt:lpstr>
      <vt:lpstr>  2-3- تعاریف</vt:lpstr>
      <vt:lpstr>PowerPoint Presentation</vt:lpstr>
      <vt:lpstr>PowerPoint Presentation</vt:lpstr>
      <vt:lpstr>متابولیت </vt:lpstr>
      <vt:lpstr>متابولیت های اولیه </vt:lpstr>
      <vt:lpstr>PowerPoint Presentation</vt:lpstr>
      <vt:lpstr>PowerPoint Presentation</vt:lpstr>
      <vt:lpstr>PowerPoint Presentation</vt:lpstr>
      <vt:lpstr>PowerPoint Presentation</vt:lpstr>
      <vt:lpstr>PowerPoint Presentation</vt:lpstr>
      <vt:lpstr> متابولیت­های ثانویه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ترانس کریپتومیکس </vt:lpstr>
      <vt:lpstr>PowerPoint Presentation</vt:lpstr>
      <vt:lpstr>PowerPoint Presentation</vt:lpstr>
      <vt:lpstr>PowerPoint Presentation</vt:lpstr>
      <vt:lpstr>پروتئوم و پروتئومیکس </vt:lpstr>
      <vt:lpstr>متابولوم و متابولومیکس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سوم  متابولومیکس گیاهان دارویی </dc:title>
  <dc:creator>user</dc:creator>
  <cp:lastModifiedBy>user</cp:lastModifiedBy>
  <cp:revision>5</cp:revision>
  <dcterms:created xsi:type="dcterms:W3CDTF">2014-04-15T18:45:48Z</dcterms:created>
  <dcterms:modified xsi:type="dcterms:W3CDTF">2014-04-15T21:23:59Z</dcterms:modified>
</cp:coreProperties>
</file>